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2"/>
    </p:embeddedFont>
    <p:embeddedFont>
      <p:font typeface="Montserrat Classic Bold" panose="020B0604020202020204" charset="0"/>
      <p:regular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Book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Book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CoffeeShop%20Analysis%20time%20bucke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CoffeeShop%20Analysis%20time%20bucke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TOTAL%20UNITS%20SOLD%20PER%20STORE%20GROUP%20BY%20PRODUCT%20DETAIL%20AND%20CATEGO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belo\Desktop\DATA%20ANALYST\Brightlight%20data\Case%20Study%20Bright%20Coffee\TOTAL%20UNITS%20SOLD%20PER%20STORE%20GROUP%20BY%20PRODUCT%20DETAIL%20AND%20CATEGOR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[Book1.csv]Sheet1!PivotTable1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16-4B45-A305-653D7D3B68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16-4B45-A305-653D7D3B68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16-4B45-A305-653D7D3B682B}"/>
              </c:ext>
            </c:extLst>
          </c:dPt>
          <c:cat>
            <c:strRef>
              <c:f>Sheet1!$A$4:$A$7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3"/>
                <c:pt idx="0">
                  <c:v>0.33932643043000082</c:v>
                </c:pt>
                <c:pt idx="1">
                  <c:v>0.34023847206201885</c:v>
                </c:pt>
                <c:pt idx="2">
                  <c:v>0.32043509750798038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16-4B45-A305-653D7D3B6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90402359498877"/>
          <c:y val="0.36767195461434699"/>
          <c:w val="0.29800443758963119"/>
          <c:h val="0.264656090771306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[Book1.csv]Sheet3!PivotTable2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124759405074366"/>
          <c:y val="0.19805336832895887"/>
          <c:w val="0.59981627296587925"/>
          <c:h val="0.43333661417322833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Count of 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Sheet3!$A$4:$A$13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9"/>
                <c:pt idx="0">
                  <c:v>22796</c:v>
                </c:pt>
                <c:pt idx="1">
                  <c:v>747</c:v>
                </c:pt>
                <c:pt idx="2">
                  <c:v>58416</c:v>
                </c:pt>
                <c:pt idx="3">
                  <c:v>1753</c:v>
                </c:pt>
                <c:pt idx="4">
                  <c:v>11468</c:v>
                </c:pt>
                <c:pt idx="5">
                  <c:v>6790</c:v>
                </c:pt>
                <c:pt idx="6">
                  <c:v>1210</c:v>
                </c:pt>
                <c:pt idx="7">
                  <c:v>487</c:v>
                </c:pt>
                <c:pt idx="8">
                  <c:v>45449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0-4663-AC0D-85A90F30C934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Sum of 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Sheet3!$A$4:$A$13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Sheet3!$C$4:$C$13</c:f>
              <c:numCache>
                <c:formatCode>0.00%</c:formatCode>
                <c:ptCount val="9"/>
                <c:pt idx="0">
                  <c:v>0.11779362851255465</c:v>
                </c:pt>
                <c:pt idx="1">
                  <c:v>1.9471608350130429E-2</c:v>
                </c:pt>
                <c:pt idx="2">
                  <c:v>0.38630178434324536</c:v>
                </c:pt>
                <c:pt idx="3">
                  <c:v>5.7361967268102124E-2</c:v>
                </c:pt>
                <c:pt idx="4">
                  <c:v>0.10362724996568276</c:v>
                </c:pt>
                <c:pt idx="5">
                  <c:v>1.2032987454589092E-2</c:v>
                </c:pt>
                <c:pt idx="6">
                  <c:v>1.6046654471597289E-2</c:v>
                </c:pt>
                <c:pt idx="7">
                  <c:v>6.3073300380957348E-3</c:v>
                </c:pt>
                <c:pt idx="8">
                  <c:v>0.28105678959619973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F0-4663-AC0D-85A90F30C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4566463"/>
        <c:axId val="334567903"/>
        <c:axId val="0"/>
      </c:bar3DChart>
      <c:catAx>
        <c:axId val="334566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567903"/>
        <c:crosses val="autoZero"/>
        <c:auto val="1"/>
        <c:lblAlgn val="ctr"/>
        <c:lblOffset val="100"/>
        <c:noMultiLvlLbl val="0"/>
      </c:catAx>
      <c:valAx>
        <c:axId val="33456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566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[CoffeeShop Analysis time buckets.xlsx]Sheet3!PivotTable7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0555555555555561E-2"/>
          <c:y val="0.26328484981044037"/>
          <c:w val="0.58888888888888891"/>
          <c:h val="0.59421733741615634"/>
        </c:manualLayout>
      </c:layout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Count of UNIQUE_PRODUCTS_SOLD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52D-43E8-9D80-CBCD352A41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52D-43E8-9D80-CBCD352A41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52D-43E8-9D80-CBCD352A41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52D-43E8-9D80-CBCD352A41D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52D-43E8-9D80-CBCD352A41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52D-43E8-9D80-CBCD352A41D5}"/>
              </c:ext>
            </c:extLst>
          </c:dPt>
          <c:cat>
            <c:strRef>
              <c:f>Sheet3!$A$4:$A$10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Sheet3!$B$4:$B$10</c:f>
              <c:numCache>
                <c:formatCode>General</c:formatCode>
                <c:ptCount val="6"/>
                <c:pt idx="0">
                  <c:v>9301</c:v>
                </c:pt>
                <c:pt idx="1">
                  <c:v>8562</c:v>
                </c:pt>
                <c:pt idx="2">
                  <c:v>10354</c:v>
                </c:pt>
                <c:pt idx="3">
                  <c:v>10953</c:v>
                </c:pt>
                <c:pt idx="4">
                  <c:v>12328</c:v>
                </c:pt>
                <c:pt idx="5">
                  <c:v>12298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52D-43E8-9D80-CBCD352A41D5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Sum of UNIQUE_PRODUCTS_SOLD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B52D-43E8-9D80-CBCD352A41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B52D-43E8-9D80-CBCD352A41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B52D-43E8-9D80-CBCD352A41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B52D-43E8-9D80-CBCD352A41D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6-B52D-43E8-9D80-CBCD352A41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8-B52D-43E8-9D80-CBCD352A41D5}"/>
              </c:ext>
            </c:extLst>
          </c:dPt>
          <c:cat>
            <c:strRef>
              <c:f>Sheet3!$A$4:$A$10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Sheet3!$C$4:$C$10</c:f>
              <c:numCache>
                <c:formatCode>0.00%</c:formatCode>
                <c:ptCount val="6"/>
                <c:pt idx="0">
                  <c:v>0.14579283967646875</c:v>
                </c:pt>
                <c:pt idx="1">
                  <c:v>0.13420904131920497</c:v>
                </c:pt>
                <c:pt idx="2">
                  <c:v>0.16229857671327355</c:v>
                </c:pt>
                <c:pt idx="3">
                  <c:v>0.17168788011787572</c:v>
                </c:pt>
                <c:pt idx="4">
                  <c:v>0.19324095554580226</c:v>
                </c:pt>
                <c:pt idx="5">
                  <c:v>0.19277070662737475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B52D-43E8-9D80-CBCD352A4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33333333333333"/>
          <c:y val="0.33651866433362498"/>
          <c:w val="0.33333333333333331"/>
          <c:h val="0.429231189851268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[CoffeeShop Analysis time buckets.xlsx]Sheet1!PivotTable4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Sheet1!$A$5:$A$8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Sheet1!$B$5:$B$8</c:f>
              <c:numCache>
                <c:formatCode>General</c:formatCode>
                <c:ptCount val="3"/>
                <c:pt idx="0">
                  <c:v>17235</c:v>
                </c:pt>
                <c:pt idx="1">
                  <c:v>10430</c:v>
                </c:pt>
                <c:pt idx="2">
                  <c:v>22934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B1-4F15-A55E-7AB8162B4ECD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Sheet1!$A$5:$A$8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Sheet1!$C$5:$C$8</c:f>
              <c:numCache>
                <c:formatCode>General</c:formatCode>
                <c:ptCount val="3"/>
                <c:pt idx="0">
                  <c:v>13017</c:v>
                </c:pt>
                <c:pt idx="1">
                  <c:v>8356</c:v>
                </c:pt>
                <c:pt idx="2">
                  <c:v>29362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B1-4F15-A55E-7AB8162B4ECD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Sheet1!$A$5:$A$8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Sheet1!$D$5:$D$8</c:f>
              <c:numCache>
                <c:formatCode>General</c:formatCode>
                <c:ptCount val="3"/>
                <c:pt idx="0">
                  <c:v>14175</c:v>
                </c:pt>
                <c:pt idx="1">
                  <c:v>4152</c:v>
                </c:pt>
                <c:pt idx="2">
                  <c:v>29455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B1-4F15-A55E-7AB8162B4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7273007"/>
        <c:axId val="476419087"/>
        <c:axId val="0"/>
      </c:bar3DChart>
      <c:catAx>
        <c:axId val="43727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419087"/>
        <c:crosses val="autoZero"/>
        <c:auto val="1"/>
        <c:lblAlgn val="ctr"/>
        <c:lblOffset val="100"/>
        <c:noMultiLvlLbl val="0"/>
      </c:catAx>
      <c:valAx>
        <c:axId val="47641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273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[TOTAL UNITS SOLD PER STORE GROUP BY PRODUCT DETAIL AND CATEGORY.xlsx]Sheet1!PivotTable3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3333333333332E-3"/>
          <c:y val="0.21800925925925929"/>
          <c:w val="0.63352252843394574"/>
          <c:h val="0.77736111111111106"/>
        </c:manualLayout>
      </c:layout>
      <c:pie3D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2A9-423E-8CAF-940D0BD887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2A9-423E-8CAF-940D0BD887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2A9-423E-8CAF-940D0BD887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2A9-423E-8CAF-940D0BD887D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2A9-423E-8CAF-940D0BD887D6}"/>
              </c:ext>
            </c:extLst>
          </c:dPt>
          <c:cat>
            <c:strRef>
              <c:f>Sheet1!$A$4:$A$9</c:f>
              <c:strCache>
                <c:ptCount val="5"/>
                <c:pt idx="0">
                  <c:v>Green tea</c:v>
                </c:pt>
                <c:pt idx="1">
                  <c:v>Espresso Beans</c:v>
                </c:pt>
                <c:pt idx="2">
                  <c:v>Black tea</c:v>
                </c:pt>
                <c:pt idx="3">
                  <c:v>Drinking Chocolate</c:v>
                </c:pt>
                <c:pt idx="4">
                  <c:v>Green beans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73</c:v>
                </c:pt>
                <c:pt idx="1">
                  <c:v>73</c:v>
                </c:pt>
                <c:pt idx="2">
                  <c:v>71</c:v>
                </c:pt>
                <c:pt idx="3">
                  <c:v>66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2A9-423E-8CAF-940D0BD88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[TOTAL UNITS SOLD PER STORE GROUP BY PRODUCT DETAIL AND CATEGORY.xlsx]Sheet1!PivotTable3</c:name>
    <c:fmtId val="14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A38-40C8-9F8E-904AE664EF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A38-40C8-9F8E-904AE664EF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A38-40C8-9F8E-904AE664EFD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A38-40C8-9F8E-904AE664EFD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A38-40C8-9F8E-904AE664EFD4}"/>
              </c:ext>
            </c:extLst>
          </c:dPt>
          <c:cat>
            <c:strRef>
              <c:f>Sheet1!$A$4:$A$9</c:f>
              <c:strCache>
                <c:ptCount val="5"/>
                <c:pt idx="0">
                  <c:v>Green tea</c:v>
                </c:pt>
                <c:pt idx="1">
                  <c:v>Espresso Beans</c:v>
                </c:pt>
                <c:pt idx="2">
                  <c:v>Black tea</c:v>
                </c:pt>
                <c:pt idx="3">
                  <c:v>Drinking Chocolate</c:v>
                </c:pt>
                <c:pt idx="4">
                  <c:v>Green beans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73</c:v>
                </c:pt>
                <c:pt idx="1">
                  <c:v>73</c:v>
                </c:pt>
                <c:pt idx="2">
                  <c:v>71</c:v>
                </c:pt>
                <c:pt idx="3">
                  <c:v>66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38-40C8-9F8E-904AE664E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r="-66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91721" y="2661882"/>
            <a:ext cx="10504559" cy="4934662"/>
            <a:chOff x="0" y="0"/>
            <a:chExt cx="2766633" cy="1299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6633" cy="1299664"/>
            </a:xfrm>
            <a:custGeom>
              <a:avLst/>
              <a:gdLst/>
              <a:ahLst/>
              <a:cxnLst/>
              <a:rect l="l" t="t" r="r" b="b"/>
              <a:pathLst>
                <a:path w="2766633" h="1299664">
                  <a:moveTo>
                    <a:pt x="0" y="0"/>
                  </a:moveTo>
                  <a:lnTo>
                    <a:pt x="2766633" y="0"/>
                  </a:lnTo>
                  <a:lnTo>
                    <a:pt x="2766633" y="1299664"/>
                  </a:lnTo>
                  <a:lnTo>
                    <a:pt x="0" y="1299664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66633" cy="1337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65332" y="2699982"/>
            <a:ext cx="10327308" cy="4925137"/>
            <a:chOff x="0" y="0"/>
            <a:chExt cx="2719949" cy="1297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19949" cy="1297155"/>
            </a:xfrm>
            <a:custGeom>
              <a:avLst/>
              <a:gdLst/>
              <a:ahLst/>
              <a:cxnLst/>
              <a:rect l="l" t="t" r="r" b="b"/>
              <a:pathLst>
                <a:path w="2719949" h="1297155">
                  <a:moveTo>
                    <a:pt x="0" y="0"/>
                  </a:moveTo>
                  <a:lnTo>
                    <a:pt x="2719949" y="0"/>
                  </a:lnTo>
                  <a:lnTo>
                    <a:pt x="2719949" y="1297155"/>
                  </a:lnTo>
                  <a:lnTo>
                    <a:pt x="0" y="12971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19949" cy="133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43475" y="2699982"/>
            <a:ext cx="204309" cy="2772615"/>
            <a:chOff x="0" y="0"/>
            <a:chExt cx="53810" cy="7302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10" cy="730236"/>
            </a:xfrm>
            <a:custGeom>
              <a:avLst/>
              <a:gdLst/>
              <a:ahLst/>
              <a:cxnLst/>
              <a:rect l="l" t="t" r="r" b="b"/>
              <a:pathLst>
                <a:path w="53810" h="730236">
                  <a:moveTo>
                    <a:pt x="0" y="0"/>
                  </a:moveTo>
                  <a:lnTo>
                    <a:pt x="53810" y="0"/>
                  </a:lnTo>
                  <a:lnTo>
                    <a:pt x="53810" y="730236"/>
                  </a:lnTo>
                  <a:lnTo>
                    <a:pt x="0" y="730236"/>
                  </a:lnTo>
                  <a:close/>
                </a:path>
              </a:pathLst>
            </a:custGeom>
            <a:solidFill>
              <a:srgbClr val="7948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810" cy="76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10907" y="5915805"/>
            <a:ext cx="204309" cy="1709313"/>
            <a:chOff x="0" y="0"/>
            <a:chExt cx="53810" cy="450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810" cy="450190"/>
            </a:xfrm>
            <a:custGeom>
              <a:avLst/>
              <a:gdLst/>
              <a:ahLst/>
              <a:cxnLst/>
              <a:rect l="l" t="t" r="r" b="b"/>
              <a:pathLst>
                <a:path w="53810" h="450190">
                  <a:moveTo>
                    <a:pt x="0" y="0"/>
                  </a:moveTo>
                  <a:lnTo>
                    <a:pt x="53810" y="0"/>
                  </a:lnTo>
                  <a:lnTo>
                    <a:pt x="53810" y="450190"/>
                  </a:lnTo>
                  <a:lnTo>
                    <a:pt x="0" y="450190"/>
                  </a:lnTo>
                  <a:close/>
                </a:path>
              </a:pathLst>
            </a:custGeom>
            <a:solidFill>
              <a:srgbClr val="79483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810" cy="488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66213" y="3746090"/>
            <a:ext cx="6012782" cy="188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14"/>
              </a:lnSpc>
            </a:pPr>
            <a:r>
              <a:rPr lang="en-US" sz="11795" b="1" spc="955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1A520-ABED-4493-E152-01292663DD68}"/>
              </a:ext>
            </a:extLst>
          </p:cNvPr>
          <p:cNvSpPr txBox="1"/>
          <p:nvPr/>
        </p:nvSpPr>
        <p:spPr>
          <a:xfrm>
            <a:off x="5744018" y="3323478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BRIGHT COFFEE SHOP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09FB0-CC5B-2FF5-ECB9-F4809B850596}"/>
              </a:ext>
            </a:extLst>
          </p:cNvPr>
          <p:cNvSpPr txBox="1"/>
          <p:nvPr/>
        </p:nvSpPr>
        <p:spPr>
          <a:xfrm>
            <a:off x="5410200" y="4457700"/>
            <a:ext cx="7323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Presentation By </a:t>
            </a:r>
          </a:p>
          <a:p>
            <a:endParaRPr lang="en-US" sz="2800" b="1" dirty="0"/>
          </a:p>
          <a:p>
            <a:r>
              <a:rPr lang="en-US" sz="2800" b="1" dirty="0"/>
              <a:t>Kabelo Tsitsing </a:t>
            </a:r>
          </a:p>
          <a:p>
            <a:r>
              <a:rPr lang="en-US" sz="2800" b="1" dirty="0"/>
              <a:t>Junior 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91721" y="2661882"/>
            <a:ext cx="10504559" cy="4934662"/>
            <a:chOff x="0" y="0"/>
            <a:chExt cx="2766633" cy="1299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6633" cy="1299664"/>
            </a:xfrm>
            <a:custGeom>
              <a:avLst/>
              <a:gdLst/>
              <a:ahLst/>
              <a:cxnLst/>
              <a:rect l="l" t="t" r="r" b="b"/>
              <a:pathLst>
                <a:path w="2766633" h="1299664">
                  <a:moveTo>
                    <a:pt x="0" y="0"/>
                  </a:moveTo>
                  <a:lnTo>
                    <a:pt x="2766633" y="0"/>
                  </a:lnTo>
                  <a:lnTo>
                    <a:pt x="2766633" y="1299664"/>
                  </a:lnTo>
                  <a:lnTo>
                    <a:pt x="0" y="1299664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66633" cy="1337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65332" y="2699982"/>
            <a:ext cx="10327308" cy="4925137"/>
            <a:chOff x="0" y="0"/>
            <a:chExt cx="2719949" cy="1297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19949" cy="1297155"/>
            </a:xfrm>
            <a:custGeom>
              <a:avLst/>
              <a:gdLst/>
              <a:ahLst/>
              <a:cxnLst/>
              <a:rect l="l" t="t" r="r" b="b"/>
              <a:pathLst>
                <a:path w="2719949" h="1297155">
                  <a:moveTo>
                    <a:pt x="0" y="0"/>
                  </a:moveTo>
                  <a:lnTo>
                    <a:pt x="2719949" y="0"/>
                  </a:lnTo>
                  <a:lnTo>
                    <a:pt x="2719949" y="1297155"/>
                  </a:lnTo>
                  <a:lnTo>
                    <a:pt x="0" y="12971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19949" cy="133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43475" y="2699982"/>
            <a:ext cx="204309" cy="2772615"/>
            <a:chOff x="0" y="0"/>
            <a:chExt cx="53810" cy="7302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10" cy="730236"/>
            </a:xfrm>
            <a:custGeom>
              <a:avLst/>
              <a:gdLst/>
              <a:ahLst/>
              <a:cxnLst/>
              <a:rect l="l" t="t" r="r" b="b"/>
              <a:pathLst>
                <a:path w="53810" h="730236">
                  <a:moveTo>
                    <a:pt x="0" y="0"/>
                  </a:moveTo>
                  <a:lnTo>
                    <a:pt x="53810" y="0"/>
                  </a:lnTo>
                  <a:lnTo>
                    <a:pt x="53810" y="730236"/>
                  </a:lnTo>
                  <a:lnTo>
                    <a:pt x="0" y="730236"/>
                  </a:lnTo>
                  <a:close/>
                </a:path>
              </a:pathLst>
            </a:custGeom>
            <a:solidFill>
              <a:srgbClr val="7948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810" cy="76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10907" y="5915805"/>
            <a:ext cx="204309" cy="1709313"/>
            <a:chOff x="0" y="0"/>
            <a:chExt cx="53810" cy="450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810" cy="450190"/>
            </a:xfrm>
            <a:custGeom>
              <a:avLst/>
              <a:gdLst/>
              <a:ahLst/>
              <a:cxnLst/>
              <a:rect l="l" t="t" r="r" b="b"/>
              <a:pathLst>
                <a:path w="53810" h="450190">
                  <a:moveTo>
                    <a:pt x="0" y="0"/>
                  </a:moveTo>
                  <a:lnTo>
                    <a:pt x="53810" y="0"/>
                  </a:lnTo>
                  <a:lnTo>
                    <a:pt x="53810" y="450190"/>
                  </a:lnTo>
                  <a:lnTo>
                    <a:pt x="0" y="450190"/>
                  </a:lnTo>
                  <a:close/>
                </a:path>
              </a:pathLst>
            </a:custGeom>
            <a:solidFill>
              <a:srgbClr val="79483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810" cy="488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11180" y="3746089"/>
            <a:ext cx="7235610" cy="172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4"/>
              </a:lnSpc>
            </a:pPr>
            <a:r>
              <a:rPr lang="en-US" sz="5400" b="1" spc="955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116343" cy="8229600"/>
            <a:chOff x="0" y="0"/>
            <a:chExt cx="240101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1012" cy="2167467"/>
            </a:xfrm>
            <a:custGeom>
              <a:avLst/>
              <a:gdLst/>
              <a:ahLst/>
              <a:cxnLst/>
              <a:rect l="l" t="t" r="r" b="b"/>
              <a:pathLst>
                <a:path w="2401012" h="2167467">
                  <a:moveTo>
                    <a:pt x="0" y="0"/>
                  </a:moveTo>
                  <a:lnTo>
                    <a:pt x="2401012" y="0"/>
                  </a:lnTo>
                  <a:lnTo>
                    <a:pt x="240101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101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635393"/>
            <a:ext cx="9144000" cy="5041333"/>
          </a:xfrm>
          <a:custGeom>
            <a:avLst/>
            <a:gdLst/>
            <a:ahLst/>
            <a:cxnLst/>
            <a:rect l="l" t="t" r="r" b="b"/>
            <a:pathLst>
              <a:path w="9144000" h="5041333">
                <a:moveTo>
                  <a:pt x="0" y="0"/>
                </a:moveTo>
                <a:lnTo>
                  <a:pt x="9144000" y="0"/>
                </a:lnTo>
                <a:lnTo>
                  <a:pt x="9144000" y="5041333"/>
                </a:lnTo>
                <a:lnTo>
                  <a:pt x="0" y="504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325" b="-863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62569" y="9172652"/>
            <a:ext cx="3025431" cy="1114348"/>
            <a:chOff x="0" y="0"/>
            <a:chExt cx="796821" cy="293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6821" cy="293491"/>
            </a:xfrm>
            <a:custGeom>
              <a:avLst/>
              <a:gdLst/>
              <a:ahLst/>
              <a:cxnLst/>
              <a:rect l="l" t="t" r="r" b="b"/>
              <a:pathLst>
                <a:path w="796821" h="293491">
                  <a:moveTo>
                    <a:pt x="0" y="0"/>
                  </a:moveTo>
                  <a:lnTo>
                    <a:pt x="796821" y="0"/>
                  </a:lnTo>
                  <a:lnTo>
                    <a:pt x="796821" y="293491"/>
                  </a:lnTo>
                  <a:lnTo>
                    <a:pt x="0" y="293491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96821" cy="331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50088" y="3214877"/>
            <a:ext cx="4045744" cy="115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0088" y="4735379"/>
            <a:ext cx="5874175" cy="179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PROVIDE INSIGHTS THAT WILL ASSIST THE COMPANY TO GROW THEIR REVENUE AND IMPROVE PRODUCT PERFORMANCE IN THREE DIFFERENT STORE LOCATIONS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85607" cy="10287000"/>
          </a:xfrm>
          <a:custGeom>
            <a:avLst/>
            <a:gdLst/>
            <a:ahLst/>
            <a:cxnLst/>
            <a:rect l="l" t="t" r="r" b="b"/>
            <a:pathLst>
              <a:path w="7385607" h="10287000">
                <a:moveTo>
                  <a:pt x="0" y="0"/>
                </a:moveTo>
                <a:lnTo>
                  <a:pt x="7385607" y="0"/>
                </a:lnTo>
                <a:lnTo>
                  <a:pt x="73856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713" r="-519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6534" y="1028700"/>
            <a:ext cx="5967891" cy="1235687"/>
            <a:chOff x="0" y="0"/>
            <a:chExt cx="1571790" cy="325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790" cy="325448"/>
            </a:xfrm>
            <a:custGeom>
              <a:avLst/>
              <a:gdLst/>
              <a:ahLst/>
              <a:cxnLst/>
              <a:rect l="l" t="t" r="r" b="b"/>
              <a:pathLst>
                <a:path w="1571790" h="325448">
                  <a:moveTo>
                    <a:pt x="0" y="0"/>
                  </a:moveTo>
                  <a:lnTo>
                    <a:pt x="1571790" y="0"/>
                  </a:lnTo>
                  <a:lnTo>
                    <a:pt x="1571790" y="325448"/>
                  </a:lnTo>
                  <a:lnTo>
                    <a:pt x="0" y="325448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71790" cy="363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41308" y="0"/>
            <a:ext cx="846692" cy="2264387"/>
            <a:chOff x="0" y="0"/>
            <a:chExt cx="222997" cy="596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98195" y="1008707"/>
            <a:ext cx="4164568" cy="115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7"/>
              </a:lnSpc>
            </a:pPr>
            <a:r>
              <a:rPr lang="en-US" sz="67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05F20-DBB3-0827-AB51-E2456BF4499A}"/>
              </a:ext>
            </a:extLst>
          </p:cNvPr>
          <p:cNvSpPr txBox="1"/>
          <p:nvPr/>
        </p:nvSpPr>
        <p:spPr>
          <a:xfrm>
            <a:off x="8001000" y="3009900"/>
            <a:ext cx="8991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/>
              <a:t>Project History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/>
              <a:t>Coffee shops trends in three different store location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/>
              <a:t>Analysis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/>
              <a:t>Recommendations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/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988181" y="-4247504"/>
            <a:ext cx="9119517" cy="5504804"/>
            <a:chOff x="0" y="-38100"/>
            <a:chExt cx="2401848" cy="1449825"/>
          </a:xfrm>
        </p:grpSpPr>
        <p:sp>
          <p:nvSpPr>
            <p:cNvPr id="4" name="Freeform 4"/>
            <p:cNvSpPr/>
            <p:nvPr/>
          </p:nvSpPr>
          <p:spPr>
            <a:xfrm>
              <a:off x="662281" y="1158470"/>
              <a:ext cx="1739567" cy="253255"/>
            </a:xfrm>
            <a:custGeom>
              <a:avLst/>
              <a:gdLst/>
              <a:ahLst/>
              <a:cxnLst/>
              <a:rect l="l" t="t" r="r" b="b"/>
              <a:pathLst>
                <a:path w="1739567" h="964598">
                  <a:moveTo>
                    <a:pt x="0" y="0"/>
                  </a:moveTo>
                  <a:lnTo>
                    <a:pt x="1739567" y="0"/>
                  </a:lnTo>
                  <a:lnTo>
                    <a:pt x="1739567" y="964598"/>
                  </a:lnTo>
                  <a:lnTo>
                    <a:pt x="0" y="964598"/>
                  </a:lnTo>
                  <a:close/>
                </a:path>
              </a:pathLst>
            </a:custGeom>
            <a:solidFill>
              <a:srgbClr val="BD7F4A"/>
            </a:solidFill>
          </p:spPr>
          <p:txBody>
            <a:bodyPr/>
            <a:lstStyle/>
            <a:p>
              <a:r>
                <a:rPr lang="en-US" sz="3600" b="1" dirty="0"/>
                <a:t>PROJECT 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39567" cy="100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441308" y="0"/>
            <a:ext cx="846692" cy="2264387"/>
            <a:chOff x="0" y="0"/>
            <a:chExt cx="222997" cy="596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81700" y="8909396"/>
            <a:ext cx="5143500" cy="27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58"/>
              </a:lnSpc>
            </a:pPr>
            <a:r>
              <a:rPr lang="en-US" sz="1684" b="1" dirty="0">
                <a:solidFill>
                  <a:srgbClr val="AC75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1DD5-1A35-010C-D8F3-80FEA78BAB44}"/>
              </a:ext>
            </a:extLst>
          </p:cNvPr>
          <p:cNvSpPr txBox="1"/>
          <p:nvPr/>
        </p:nvSpPr>
        <p:spPr>
          <a:xfrm>
            <a:off x="838200" y="223160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The data collected was between three stores namely Astoria, Hells Kitchen and Lower Manhattan; Retail Coffee Shops for the last 6 months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3E68622-41B7-7D15-7803-394E76002B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616682"/>
              </p:ext>
            </p:extLst>
          </p:nvPr>
        </p:nvGraphicFramePr>
        <p:xfrm>
          <a:off x="2286000" y="4838700"/>
          <a:ext cx="7391400" cy="4343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F323FF4-BDE3-5F51-0FB6-9B4EAFE2F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86822"/>
              </p:ext>
            </p:extLst>
          </p:nvPr>
        </p:nvGraphicFramePr>
        <p:xfrm>
          <a:off x="11582400" y="4229100"/>
          <a:ext cx="4191000" cy="3352799"/>
        </p:xfrm>
        <a:graphic>
          <a:graphicData uri="http://schemas.openxmlformats.org/drawingml/2006/table">
            <a:tbl>
              <a:tblPr/>
              <a:tblGrid>
                <a:gridCol w="2879502">
                  <a:extLst>
                    <a:ext uri="{9D8B030D-6E8A-4147-A177-3AD203B41FA5}">
                      <a16:colId xmlns:a16="http://schemas.microsoft.com/office/drawing/2014/main" val="1642925983"/>
                    </a:ext>
                  </a:extLst>
                </a:gridCol>
                <a:gridCol w="1311498">
                  <a:extLst>
                    <a:ext uri="{9D8B030D-6E8A-4147-A177-3AD203B41FA5}">
                      <a16:colId xmlns:a16="http://schemas.microsoft.com/office/drawing/2014/main" val="218542617"/>
                    </a:ext>
                  </a:extLst>
                </a:gridCol>
              </a:tblGrid>
              <a:tr h="123763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502663"/>
                  </a:ext>
                </a:extLst>
              </a:tr>
              <a:tr h="123763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149720"/>
                  </a:ext>
                </a:extLst>
              </a:tr>
              <a:tr h="877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Manhattan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75472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4F66020-D739-4712-92EB-821234E1174A}"/>
              </a:ext>
            </a:extLst>
          </p:cNvPr>
          <p:cNvSpPr txBox="1"/>
          <p:nvPr/>
        </p:nvSpPr>
        <p:spPr>
          <a:xfrm>
            <a:off x="8741229" y="8676415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Sales of all products  between each shop for the last 6 months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51406" y="1027418"/>
            <a:ext cx="887730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3B129-5DBF-81EC-CA86-600A2BC350E4}"/>
              </a:ext>
            </a:extLst>
          </p:cNvPr>
          <p:cNvSpPr txBox="1"/>
          <p:nvPr/>
        </p:nvSpPr>
        <p:spPr>
          <a:xfrm>
            <a:off x="3200400" y="7239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Retail Coffee Trends  in all Three Stores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78635C3-8CF1-9BA9-96C2-016AD294A3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90921"/>
              </p:ext>
            </p:extLst>
          </p:nvPr>
        </p:nvGraphicFramePr>
        <p:xfrm>
          <a:off x="8077200" y="2628900"/>
          <a:ext cx="9448800" cy="484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93D7DCB-6069-FCFA-FC6C-0544106A4095}"/>
              </a:ext>
            </a:extLst>
          </p:cNvPr>
          <p:cNvSpPr txBox="1"/>
          <p:nvPr/>
        </p:nvSpPr>
        <p:spPr>
          <a:xfrm>
            <a:off x="990600" y="3390900"/>
            <a:ext cx="7467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Coffee (39%) and Tea (28%)  remain the most bought product category across all stores and least sold is Packaged Chocolate selling only 1% across the three stores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The product Category’s all differ based on product detail therefore meaning there are various category under each product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1889" cy="10287000"/>
            <a:chOff x="0" y="0"/>
            <a:chExt cx="73004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0045" cy="2709333"/>
            </a:xfrm>
            <a:custGeom>
              <a:avLst/>
              <a:gdLst/>
              <a:ahLst/>
              <a:cxnLst/>
              <a:rect l="l" t="t" r="r" b="b"/>
              <a:pathLst>
                <a:path w="730045" h="2709333">
                  <a:moveTo>
                    <a:pt x="0" y="0"/>
                  </a:moveTo>
                  <a:lnTo>
                    <a:pt x="730045" y="0"/>
                  </a:lnTo>
                  <a:lnTo>
                    <a:pt x="7300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004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41308" y="0"/>
            <a:ext cx="846692" cy="2264387"/>
            <a:chOff x="0" y="0"/>
            <a:chExt cx="222997" cy="596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01459D-E45D-134D-6E9B-21218893C1C9}"/>
              </a:ext>
            </a:extLst>
          </p:cNvPr>
          <p:cNvSpPr txBox="1"/>
          <p:nvPr/>
        </p:nvSpPr>
        <p:spPr>
          <a:xfrm>
            <a:off x="4343400" y="723900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Monthly Sales Analysis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DAB5070-9BB2-EEA1-C73E-5DE85637E2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399417"/>
              </p:ext>
            </p:extLst>
          </p:nvPr>
        </p:nvGraphicFramePr>
        <p:xfrm>
          <a:off x="4191000" y="2400300"/>
          <a:ext cx="7239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Freeform 5">
            <a:extLst>
              <a:ext uri="{FF2B5EF4-FFF2-40B4-BE49-F238E27FC236}">
                <a16:creationId xmlns:a16="http://schemas.microsoft.com/office/drawing/2014/main" id="{CFB5F2AB-358E-61FF-6D7A-86FC9808D314}"/>
              </a:ext>
            </a:extLst>
          </p:cNvPr>
          <p:cNvSpPr/>
          <p:nvPr/>
        </p:nvSpPr>
        <p:spPr>
          <a:xfrm>
            <a:off x="112528" y="7048500"/>
            <a:ext cx="5450072" cy="3238500"/>
          </a:xfrm>
          <a:custGeom>
            <a:avLst/>
            <a:gdLst/>
            <a:ahLst/>
            <a:cxnLst/>
            <a:rect l="l" t="t" r="r" b="b"/>
            <a:pathLst>
              <a:path w="9144000" h="5041333">
                <a:moveTo>
                  <a:pt x="0" y="0"/>
                </a:moveTo>
                <a:lnTo>
                  <a:pt x="9144000" y="0"/>
                </a:lnTo>
                <a:lnTo>
                  <a:pt x="9144000" y="5041333"/>
                </a:lnTo>
                <a:lnTo>
                  <a:pt x="0" y="504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25" b="-8632"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024B4-CF3E-2921-D110-606EF37EF1DD}"/>
              </a:ext>
            </a:extLst>
          </p:cNvPr>
          <p:cNvSpPr txBox="1"/>
          <p:nvPr/>
        </p:nvSpPr>
        <p:spPr>
          <a:xfrm>
            <a:off x="13639800" y="41529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JANUARY      15%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FEBRUARY    13%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MARCH         16%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APRIL             17%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MAY               19%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JUNE              19%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B4C0-8EB7-4984-2F86-5C402D7EEE91}"/>
              </a:ext>
            </a:extLst>
          </p:cNvPr>
          <p:cNvSpPr txBox="1"/>
          <p:nvPr/>
        </p:nvSpPr>
        <p:spPr>
          <a:xfrm>
            <a:off x="7772400" y="70485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The first three months had no consistent growth revenue as it decreased by 2% at February. From March to June there was 3%-6% increase in sales and the change of season might have been a driving factor as more products were sold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774829" y="7641653"/>
            <a:ext cx="5967891" cy="1235687"/>
            <a:chOff x="0" y="0"/>
            <a:chExt cx="1571790" cy="325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790" cy="325448"/>
            </a:xfrm>
            <a:custGeom>
              <a:avLst/>
              <a:gdLst/>
              <a:ahLst/>
              <a:cxnLst/>
              <a:rect l="l" t="t" r="r" b="b"/>
              <a:pathLst>
                <a:path w="1571790" h="325448">
                  <a:moveTo>
                    <a:pt x="0" y="0"/>
                  </a:moveTo>
                  <a:lnTo>
                    <a:pt x="1571790" y="0"/>
                  </a:lnTo>
                  <a:lnTo>
                    <a:pt x="1571790" y="325448"/>
                  </a:lnTo>
                  <a:lnTo>
                    <a:pt x="0" y="325448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71790" cy="363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980CAA-3021-D378-02F2-B792733B321F}"/>
              </a:ext>
            </a:extLst>
          </p:cNvPr>
          <p:cNvSpPr txBox="1"/>
          <p:nvPr/>
        </p:nvSpPr>
        <p:spPr>
          <a:xfrm>
            <a:off x="2362200" y="572386"/>
            <a:ext cx="93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Peak Hours of the Coffee retail shops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6037023-DE04-91E9-409A-2E0E38B6E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348440"/>
              </p:ext>
            </p:extLst>
          </p:nvPr>
        </p:nvGraphicFramePr>
        <p:xfrm>
          <a:off x="2362200" y="2264387"/>
          <a:ext cx="8001000" cy="478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4240CB-6EC1-69EB-EFA6-2928DA550B91}"/>
              </a:ext>
            </a:extLst>
          </p:cNvPr>
          <p:cNvSpPr txBox="1"/>
          <p:nvPr/>
        </p:nvSpPr>
        <p:spPr>
          <a:xfrm>
            <a:off x="12115800" y="2552700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Product Sales were twice as many as total Sales during the evening.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The low retail sales in the evening can be attributed to the time of operation of business or people are not willing to buy product category in the evening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F10FA2-06BF-6B0E-6728-67B52F510E6E}"/>
              </a:ext>
            </a:extLst>
          </p:cNvPr>
          <p:cNvSpPr/>
          <p:nvPr/>
        </p:nvSpPr>
        <p:spPr>
          <a:xfrm>
            <a:off x="457200" y="7641652"/>
            <a:ext cx="5105400" cy="2645347"/>
          </a:xfrm>
          <a:custGeom>
            <a:avLst/>
            <a:gdLst/>
            <a:ahLst/>
            <a:cxnLst/>
            <a:rect l="l" t="t" r="r" b="b"/>
            <a:pathLst>
              <a:path w="9144000" h="5041333">
                <a:moveTo>
                  <a:pt x="0" y="0"/>
                </a:moveTo>
                <a:lnTo>
                  <a:pt x="9144000" y="0"/>
                </a:lnTo>
                <a:lnTo>
                  <a:pt x="9144000" y="5041333"/>
                </a:lnTo>
                <a:lnTo>
                  <a:pt x="0" y="504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25" b="-863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545432" cy="2628402"/>
            <a:chOff x="0" y="0"/>
            <a:chExt cx="670402" cy="692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0402" cy="692254"/>
            </a:xfrm>
            <a:custGeom>
              <a:avLst/>
              <a:gdLst/>
              <a:ahLst/>
              <a:cxnLst/>
              <a:rect l="l" t="t" r="r" b="b"/>
              <a:pathLst>
                <a:path w="670402" h="692254">
                  <a:moveTo>
                    <a:pt x="0" y="0"/>
                  </a:moveTo>
                  <a:lnTo>
                    <a:pt x="670402" y="0"/>
                  </a:lnTo>
                  <a:lnTo>
                    <a:pt x="670402" y="692254"/>
                  </a:lnTo>
                  <a:lnTo>
                    <a:pt x="0" y="692254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70402" cy="730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83176" y="1597386"/>
            <a:ext cx="5352048" cy="233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77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Coffee is a drink prepared from roasted coffee beans. Darkly colored, bitter, and slightly acidic, coffee has a stimulating effect on humans, primarily due to its caffeine content. It has the highest sales in the world market for hot drinks.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3176" y="5095875"/>
            <a:ext cx="4127033" cy="111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Exclusive template ready to be customized for your presentation.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70478-97DB-406B-390A-DB3CC9554254}"/>
              </a:ext>
            </a:extLst>
          </p:cNvPr>
          <p:cNvSpPr txBox="1"/>
          <p:nvPr/>
        </p:nvSpPr>
        <p:spPr>
          <a:xfrm>
            <a:off x="3498288" y="800100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selling product details and the worst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0E3A5-0124-49A4-B757-42B16B2FF882}"/>
              </a:ext>
            </a:extLst>
          </p:cNvPr>
          <p:cNvSpPr txBox="1"/>
          <p:nvPr/>
        </p:nvSpPr>
        <p:spPr>
          <a:xfrm>
            <a:off x="2743200" y="2766849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Top 5 most selling product detail</a:t>
            </a:r>
          </a:p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Barista Espresso</a:t>
            </a:r>
            <a:endParaRPr lang="en-US" sz="2400" b="1" dirty="0">
              <a:highlight>
                <a:srgbClr val="00FF0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Hot Chocolate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Brewed Black Tea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Brewed Chai tea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Brewed Herbal Tea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8C6FF-FEF3-ED65-5F68-F90A6B964EF5}"/>
              </a:ext>
            </a:extLst>
          </p:cNvPr>
          <p:cNvSpPr txBox="1"/>
          <p:nvPr/>
        </p:nvSpPr>
        <p:spPr>
          <a:xfrm>
            <a:off x="9982200" y="2766849"/>
            <a:ext cx="556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5 worst selling Product detail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Green Tea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Espresso Beans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Black Tea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/>
              <a:t>Driniking</a:t>
            </a:r>
            <a:r>
              <a:rPr lang="en-US" sz="2400" b="1" dirty="0"/>
              <a:t> Chocolate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Green Beans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550598B-9D29-34BD-24DF-C0830A883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110609"/>
              </p:ext>
            </p:extLst>
          </p:nvPr>
        </p:nvGraphicFramePr>
        <p:xfrm>
          <a:off x="1600200" y="58857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550598B-9D29-34BD-24DF-C0830A883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773131"/>
              </p:ext>
            </p:extLst>
          </p:nvPr>
        </p:nvGraphicFramePr>
        <p:xfrm>
          <a:off x="10477500" y="55923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47319" y="7496992"/>
            <a:ext cx="6422911" cy="13803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870824-F3D3-8F5B-F49B-36D2E007A9F6}"/>
              </a:ext>
            </a:extLst>
          </p:cNvPr>
          <p:cNvSpPr txBox="1"/>
          <p:nvPr/>
        </p:nvSpPr>
        <p:spPr>
          <a:xfrm>
            <a:off x="2743200" y="647700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4DE3D2-E3C6-FA60-8808-3BFC7A5AE53D}"/>
              </a:ext>
            </a:extLst>
          </p:cNvPr>
          <p:cNvSpPr txBox="1"/>
          <p:nvPr/>
        </p:nvSpPr>
        <p:spPr>
          <a:xfrm>
            <a:off x="2133600" y="2264387"/>
            <a:ext cx="13639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Target Days and Months where retails sales were significantly low and introduce discounts during those periods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Replicate success factors stock more products that sells the most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Introduce Combo deals on product details that sells the least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Have customer surveys to understand more of what the customer needs leading to more improvised input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Promote time limited offers using digital signage or mobile app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Partner with local business to offer group discounts or loyalty rewards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451</Words>
  <Application>Microsoft Office PowerPoint</Application>
  <PresentationFormat>Custom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Montserrat</vt:lpstr>
      <vt:lpstr>Montserrat Classic Bold</vt:lpstr>
      <vt:lpstr>Montserrat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Modern Coffee Business Presentation</dc:title>
  <dc:creator>Kabelo</dc:creator>
  <cp:lastModifiedBy>kevin Tsitsing</cp:lastModifiedBy>
  <cp:revision>2</cp:revision>
  <dcterms:created xsi:type="dcterms:W3CDTF">2006-08-16T00:00:00Z</dcterms:created>
  <dcterms:modified xsi:type="dcterms:W3CDTF">2025-05-11T22:04:53Z</dcterms:modified>
  <dc:identifier>DAGnJkuX1XA</dc:identifier>
</cp:coreProperties>
</file>